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058400"/>
  <p:notesSz cx="6858000" cy="9144000"/>
  <p:embeddedFontLst>
    <p:embeddedFont>
      <p:font typeface="Calibri" panose="020F0502020204030204" pitchFamily="34" charset="0"/>
      <p:regular r:id="rId3"/>
      <p:bold r:id="rId4"/>
      <p:italic r:id="rId5"/>
      <p:boldItalic r:id="rId6"/>
    </p:embeddedFont>
    <p:embeddedFont>
      <p:font typeface="Raleway" panose="020B0503030101060003" pitchFamily="34" charset="77"/>
      <p:regular r:id="rId7"/>
      <p:bold r:id="rId8"/>
      <p:italic r:id="rId9"/>
    </p:embeddedFont>
    <p:embeddedFont>
      <p:font typeface="Raleway Bold" panose="020B0503030101060003" pitchFamily="34" charset="77"/>
      <p:regular r:id="rId10"/>
      <p:bold r:id="rId11"/>
      <p: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5" autoAdjust="0"/>
    <p:restoredTop sz="94629" autoAdjust="0"/>
  </p:normalViewPr>
  <p:slideViewPr>
    <p:cSldViewPr>
      <p:cViewPr varScale="1">
        <p:scale>
          <a:sx n="102" d="100"/>
          <a:sy n="102" d="100"/>
        </p:scale>
        <p:origin x="2952"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28017" y="597761"/>
            <a:ext cx="1934183" cy="469039"/>
          </a:xfrm>
          <a:prstGeom prst="rect">
            <a:avLst/>
          </a:prstGeom>
        </p:spPr>
      </p:pic>
      <p:sp>
        <p:nvSpPr>
          <p:cNvPr id="3" name="TextBox 3"/>
          <p:cNvSpPr txBox="1"/>
          <p:nvPr/>
        </p:nvSpPr>
        <p:spPr>
          <a:xfrm>
            <a:off x="414632" y="1600200"/>
            <a:ext cx="6976768" cy="6930102"/>
          </a:xfrm>
          <a:prstGeom prst="rect">
            <a:avLst/>
          </a:prstGeom>
        </p:spPr>
        <p:txBody>
          <a:bodyPr wrap="square" lIns="0" tIns="0" rIns="0" bIns="0" rtlCol="0" anchor="t">
            <a:spAutoFit/>
          </a:bodyPr>
          <a:lstStyle/>
          <a:p>
            <a:r>
              <a:rPr lang="en-US" sz="1000" dirty="0">
                <a:solidFill>
                  <a:srgbClr val="000000"/>
                </a:solidFill>
                <a:latin typeface="Raleway"/>
              </a:rPr>
              <a:t>Contact: </a:t>
            </a:r>
            <a:r>
              <a:rPr lang="en-US" sz="1000" dirty="0">
                <a:solidFill>
                  <a:srgbClr val="FF1616"/>
                </a:solidFill>
                <a:latin typeface="Raleway"/>
              </a:rPr>
              <a:t>[Your Name, Phone, Email]</a:t>
            </a:r>
          </a:p>
          <a:p>
            <a:endParaRPr lang="en-US" sz="1000" dirty="0">
              <a:solidFill>
                <a:srgbClr val="FF1616"/>
              </a:solidFill>
              <a:latin typeface="Raleway"/>
            </a:endParaRPr>
          </a:p>
          <a:p>
            <a:r>
              <a:rPr lang="en-US" sz="1000" dirty="0">
                <a:solidFill>
                  <a:srgbClr val="000000"/>
                </a:solidFill>
                <a:latin typeface="Raleway"/>
              </a:rPr>
              <a:t>For Immediate Release</a:t>
            </a:r>
          </a:p>
          <a:p>
            <a:endParaRPr lang="en-US" sz="1000" dirty="0">
              <a:solidFill>
                <a:srgbClr val="000000"/>
              </a:solidFill>
              <a:latin typeface="Raleway"/>
            </a:endParaRPr>
          </a:p>
          <a:p>
            <a:pPr algn="ctr"/>
            <a:r>
              <a:rPr lang="en-US" sz="1000" dirty="0">
                <a:solidFill>
                  <a:srgbClr val="FF1616"/>
                </a:solidFill>
                <a:latin typeface="Raleway Bold"/>
              </a:rPr>
              <a:t>[Your Org Name</a:t>
            </a:r>
            <a:r>
              <a:rPr lang="en-US" sz="1000" dirty="0">
                <a:solidFill>
                  <a:srgbClr val="000000"/>
                </a:solidFill>
                <a:latin typeface="Raleway Bold"/>
              </a:rPr>
              <a:t>] and the American Solar Energy Society Host the National Solar Tour in </a:t>
            </a:r>
          </a:p>
          <a:p>
            <a:pPr algn="ctr"/>
            <a:r>
              <a:rPr lang="en-US" sz="1000" dirty="0">
                <a:solidFill>
                  <a:srgbClr val="000000"/>
                </a:solidFill>
                <a:latin typeface="Raleway Bold"/>
              </a:rPr>
              <a:t>Support of the World’s Largest Grassroots Solar Event.</a:t>
            </a:r>
          </a:p>
          <a:p>
            <a:endParaRPr lang="en-US" sz="1000" dirty="0">
              <a:solidFill>
                <a:srgbClr val="000000"/>
              </a:solidFill>
              <a:latin typeface="Raleway Bold"/>
            </a:endParaRPr>
          </a:p>
          <a:p>
            <a:pPr algn="ctr"/>
            <a:r>
              <a:rPr lang="en-US" sz="1000" dirty="0">
                <a:solidFill>
                  <a:srgbClr val="000000"/>
                </a:solidFill>
                <a:latin typeface="Raleway"/>
              </a:rPr>
              <a:t>Homes, Schools &amp; Businesses Nationwide are Participating in the 26th Annual ASES National Solar Tour in order to Help [your town] Residents Cut Energy Costs, Enjoy Tax Credits &amp; Assert Their Energy Independence!</a:t>
            </a:r>
          </a:p>
          <a:p>
            <a:endParaRPr lang="en-US" sz="1000" dirty="0">
              <a:solidFill>
                <a:srgbClr val="000000"/>
              </a:solidFill>
              <a:latin typeface="Raleway"/>
            </a:endParaRPr>
          </a:p>
          <a:p>
            <a:r>
              <a:rPr lang="en-US" sz="1000" dirty="0">
                <a:solidFill>
                  <a:srgbClr val="FF1616"/>
                </a:solidFill>
                <a:latin typeface="Raleway"/>
              </a:rPr>
              <a:t>[(YOUR TOWN, STATE, Date)]</a:t>
            </a:r>
            <a:r>
              <a:rPr lang="en-US" sz="1000" dirty="0">
                <a:solidFill>
                  <a:srgbClr val="000000"/>
                </a:solidFill>
                <a:latin typeface="Raleway"/>
              </a:rPr>
              <a:t> – </a:t>
            </a:r>
            <a:r>
              <a:rPr lang="en-US" sz="1000" dirty="0">
                <a:solidFill>
                  <a:srgbClr val="FF1616"/>
                </a:solidFill>
                <a:latin typeface="Raleway"/>
              </a:rPr>
              <a:t>[Your organization name here]</a:t>
            </a:r>
            <a:r>
              <a:rPr lang="en-US" sz="1000" dirty="0">
                <a:solidFill>
                  <a:srgbClr val="000000"/>
                </a:solidFill>
                <a:latin typeface="Raleway"/>
              </a:rPr>
              <a:t> joins the nonprofit American Solar Energy Society (ASES) and hundreds of solar-savvy installers and grassroots organizations throughout America to showcase thousands of solar-powered homes, schools and businesses ―  in </a:t>
            </a:r>
            <a:r>
              <a:rPr lang="en-US" sz="1000" dirty="0">
                <a:solidFill>
                  <a:srgbClr val="FF1616"/>
                </a:solidFill>
                <a:latin typeface="Raleway"/>
              </a:rPr>
              <a:t>[your town or region]</a:t>
            </a:r>
            <a:r>
              <a:rPr lang="en-US" sz="1000" dirty="0">
                <a:solidFill>
                  <a:srgbClr val="000000"/>
                </a:solidFill>
                <a:latin typeface="Raleway"/>
              </a:rPr>
              <a:t> and across North America in-person and virtually -- for the 26th Annual National Solar Tour, the world’s largest grassroots solar event.</a:t>
            </a:r>
          </a:p>
          <a:p>
            <a:endParaRPr lang="en-US" sz="1000" dirty="0">
              <a:solidFill>
                <a:srgbClr val="000000"/>
              </a:solidFill>
              <a:latin typeface="Raleway"/>
            </a:endParaRPr>
          </a:p>
          <a:p>
            <a:r>
              <a:rPr lang="en-US" sz="1000" dirty="0">
                <a:solidFill>
                  <a:srgbClr val="000000"/>
                </a:solidFill>
                <a:latin typeface="Raleway"/>
              </a:rPr>
              <a:t>The event, slated for </a:t>
            </a:r>
            <a:r>
              <a:rPr lang="en-US" sz="1000" dirty="0">
                <a:solidFill>
                  <a:srgbClr val="FF1616"/>
                </a:solidFill>
                <a:latin typeface="Raleway"/>
              </a:rPr>
              <a:t>[date of tour here]</a:t>
            </a:r>
            <a:r>
              <a:rPr lang="en-US" sz="1000" dirty="0">
                <a:solidFill>
                  <a:srgbClr val="000000"/>
                </a:solidFill>
                <a:latin typeface="Raleway"/>
              </a:rPr>
              <a:t>, will showcase the solar technologies your neighbors are using to 1) drastically reduce monthly energy bills, 2) reduce harmful carbon emissions, and 3) enjoy rich tax credits and cash incentives as they improve their property values.</a:t>
            </a:r>
          </a:p>
          <a:p>
            <a:endParaRPr lang="en-US" sz="1000" dirty="0">
              <a:solidFill>
                <a:srgbClr val="000000"/>
              </a:solidFill>
              <a:latin typeface="Raleway"/>
            </a:endParaRPr>
          </a:p>
          <a:p>
            <a:r>
              <a:rPr lang="en-US" sz="1000" dirty="0">
                <a:solidFill>
                  <a:srgbClr val="000000"/>
                </a:solidFill>
                <a:latin typeface="Raleway"/>
              </a:rPr>
              <a:t> “The ASES National Solar Tour shows families and businesses real-life examples of how their neighbors are harnessing free energy from the sun to generate electricity, warm and cool their homes, heat water and slash monthly utility bills,” </a:t>
            </a:r>
            <a:r>
              <a:rPr lang="en-US" sz="1000" dirty="0">
                <a:solidFill>
                  <a:srgbClr val="FF1616"/>
                </a:solidFill>
                <a:latin typeface="Raleway"/>
              </a:rPr>
              <a:t>[he/she]</a:t>
            </a:r>
            <a:r>
              <a:rPr lang="en-US" sz="1000" dirty="0">
                <a:solidFill>
                  <a:srgbClr val="000000"/>
                </a:solidFill>
                <a:latin typeface="Raleway"/>
              </a:rPr>
              <a:t> said.  </a:t>
            </a:r>
          </a:p>
          <a:p>
            <a:endParaRPr lang="en-US" sz="1000" dirty="0">
              <a:solidFill>
                <a:srgbClr val="000000"/>
              </a:solidFill>
              <a:latin typeface="Raleway"/>
            </a:endParaRPr>
          </a:p>
          <a:p>
            <a:r>
              <a:rPr lang="en-US" sz="1000" dirty="0">
                <a:solidFill>
                  <a:srgbClr val="000000"/>
                </a:solidFill>
                <a:latin typeface="Raleway"/>
              </a:rPr>
              <a:t>On </a:t>
            </a:r>
            <a:r>
              <a:rPr lang="en-US" sz="1000" dirty="0">
                <a:solidFill>
                  <a:srgbClr val="FF1616"/>
                </a:solidFill>
                <a:latin typeface="Raleway"/>
              </a:rPr>
              <a:t>[date]</a:t>
            </a:r>
            <a:r>
              <a:rPr lang="en-US" sz="1000" dirty="0">
                <a:solidFill>
                  <a:srgbClr val="000000"/>
                </a:solidFill>
                <a:latin typeface="Raleway"/>
              </a:rPr>
              <a:t>, </a:t>
            </a:r>
            <a:r>
              <a:rPr lang="en-US" sz="1000" dirty="0">
                <a:solidFill>
                  <a:srgbClr val="FF1616"/>
                </a:solidFill>
                <a:latin typeface="Raleway"/>
              </a:rPr>
              <a:t>[Name of your event/organization]</a:t>
            </a:r>
            <a:r>
              <a:rPr lang="en-US" sz="1000" dirty="0">
                <a:solidFill>
                  <a:srgbClr val="000000"/>
                </a:solidFill>
                <a:latin typeface="Raleway"/>
              </a:rPr>
              <a:t> will hold Solar Site Tours of more than </a:t>
            </a:r>
            <a:r>
              <a:rPr lang="en-US" sz="1000" dirty="0">
                <a:solidFill>
                  <a:srgbClr val="FF1616"/>
                </a:solidFill>
                <a:latin typeface="Raleway"/>
              </a:rPr>
              <a:t>[number of participating sites]</a:t>
            </a:r>
            <a:r>
              <a:rPr lang="en-US" sz="1000" dirty="0">
                <a:solidFill>
                  <a:srgbClr val="000000"/>
                </a:solidFill>
                <a:latin typeface="Raleway"/>
              </a:rPr>
              <a:t> homes and businesses in the greater [use name of your region here] area.   </a:t>
            </a:r>
          </a:p>
          <a:p>
            <a:endParaRPr lang="en-US" sz="1000" dirty="0">
              <a:solidFill>
                <a:srgbClr val="000000"/>
              </a:solidFill>
              <a:latin typeface="Raleway"/>
            </a:endParaRPr>
          </a:p>
          <a:p>
            <a:r>
              <a:rPr lang="en-US" sz="1000" dirty="0">
                <a:solidFill>
                  <a:srgbClr val="000000"/>
                </a:solidFill>
                <a:latin typeface="Raleway"/>
              </a:rPr>
              <a:t>The self-guided National Solar Tours have attracted more than 150,000 people in 49 U.S. states, the District of Columbia and Puerto Rico. National Solar Tours afford participants the direct perspectives of homeowners and installers about the costs, processes and economic and environmental benefits of going solar. The National Solar Tour also gives </a:t>
            </a:r>
            <a:r>
              <a:rPr lang="en-US" sz="1000" dirty="0">
                <a:solidFill>
                  <a:srgbClr val="FF1616"/>
                </a:solidFill>
                <a:latin typeface="Raleway"/>
              </a:rPr>
              <a:t>[use name of your citizenry, e.g. ’Coloradans’ or ‘San Diegans‘]</a:t>
            </a:r>
            <a:r>
              <a:rPr lang="en-US" sz="1000" dirty="0">
                <a:solidFill>
                  <a:srgbClr val="000000"/>
                </a:solidFill>
                <a:latin typeface="Raleway"/>
              </a:rPr>
              <a:t> a glimpse at how a variety of solar systems look in and around structures with different architectural styles.</a:t>
            </a:r>
          </a:p>
          <a:p>
            <a:endParaRPr lang="en-US" sz="1000" dirty="0">
              <a:solidFill>
                <a:srgbClr val="000000"/>
              </a:solidFill>
              <a:latin typeface="Raleway"/>
            </a:endParaRPr>
          </a:p>
          <a:p>
            <a:r>
              <a:rPr lang="en-US" sz="1000" dirty="0">
                <a:solidFill>
                  <a:srgbClr val="000000"/>
                </a:solidFill>
                <a:latin typeface="Raleway"/>
              </a:rPr>
              <a:t>“The National Solar Tour demonstrates an array of practical and economical solutions available right here, right now. It encourages neighborhood conversations addressing the growing need for clean energy,” ASES Executive Director, Carly </a:t>
            </a:r>
            <a:r>
              <a:rPr lang="en-US" sz="1000" dirty="0" err="1">
                <a:solidFill>
                  <a:srgbClr val="000000"/>
                </a:solidFill>
                <a:latin typeface="Raleway"/>
              </a:rPr>
              <a:t>Rixham</a:t>
            </a:r>
            <a:r>
              <a:rPr lang="en-US" sz="1000" dirty="0">
                <a:solidFill>
                  <a:srgbClr val="000000"/>
                </a:solidFill>
                <a:latin typeface="Raleway"/>
              </a:rPr>
              <a:t>, stated.</a:t>
            </a:r>
          </a:p>
          <a:p>
            <a:endParaRPr lang="en-US" sz="1000" dirty="0">
              <a:solidFill>
                <a:srgbClr val="000000"/>
              </a:solidFill>
              <a:latin typeface="Raleway"/>
            </a:endParaRPr>
          </a:p>
          <a:p>
            <a:r>
              <a:rPr lang="en-US" sz="1000" dirty="0">
                <a:solidFill>
                  <a:srgbClr val="000000"/>
                </a:solidFill>
                <a:latin typeface="Raleway"/>
              </a:rPr>
              <a:t>This National Solar Tour is free and open to the public [or, if your tour charges a nominal fee or donation, please describe here]. Learn more about sponsoring, hosting or volunteering for a tour in your community at: </a:t>
            </a:r>
            <a:r>
              <a:rPr lang="en-US" sz="1000" u="sng" dirty="0" err="1">
                <a:solidFill>
                  <a:srgbClr val="000000"/>
                </a:solidFill>
                <a:latin typeface="Raleway"/>
              </a:rPr>
              <a:t>nationalsolartour.org</a:t>
            </a:r>
            <a:r>
              <a:rPr lang="en-US" sz="1000" dirty="0">
                <a:solidFill>
                  <a:srgbClr val="000000"/>
                </a:solidFill>
                <a:latin typeface="Raleway"/>
              </a:rPr>
              <a:t>. </a:t>
            </a:r>
          </a:p>
          <a:p>
            <a:endParaRPr lang="en-US" sz="1000" dirty="0">
              <a:solidFill>
                <a:srgbClr val="000000"/>
              </a:solidFill>
              <a:latin typeface="Raleway"/>
            </a:endParaRPr>
          </a:p>
          <a:p>
            <a:r>
              <a:rPr lang="en-US" sz="1000" dirty="0">
                <a:solidFill>
                  <a:srgbClr val="000000"/>
                </a:solidFill>
                <a:latin typeface="Raleway Bold"/>
              </a:rPr>
              <a:t>ABOUT </a:t>
            </a:r>
            <a:r>
              <a:rPr lang="en-US" sz="1000" dirty="0">
                <a:solidFill>
                  <a:srgbClr val="FF1616"/>
                </a:solidFill>
                <a:latin typeface="Raleway Bold"/>
              </a:rPr>
              <a:t>[YOUR ORGANIZATION]</a:t>
            </a:r>
            <a:r>
              <a:rPr lang="en-US" sz="1000" dirty="0">
                <a:solidFill>
                  <a:srgbClr val="000000"/>
                </a:solidFill>
                <a:latin typeface="Raleway"/>
              </a:rPr>
              <a:t>:  </a:t>
            </a:r>
            <a:r>
              <a:rPr lang="en-US" sz="1000" dirty="0">
                <a:solidFill>
                  <a:srgbClr val="FF1616"/>
                </a:solidFill>
                <a:latin typeface="Raleway"/>
              </a:rPr>
              <a:t>[Add 2-3 sentences describing your organization here.]</a:t>
            </a:r>
          </a:p>
          <a:p>
            <a:pPr>
              <a:lnSpc>
                <a:spcPts val="1048"/>
              </a:lnSpc>
            </a:pPr>
            <a:endParaRPr lang="en-US" sz="1000" dirty="0">
              <a:solidFill>
                <a:srgbClr val="FF1616"/>
              </a:solidFill>
              <a:latin typeface="Raleway"/>
            </a:endParaRPr>
          </a:p>
          <a:p>
            <a:r>
              <a:rPr lang="en-US" sz="800" dirty="0">
                <a:solidFill>
                  <a:srgbClr val="000000"/>
                </a:solidFill>
                <a:latin typeface="Raleway Bold"/>
              </a:rPr>
              <a:t>ABOUT THE AMERICAN SOLAR ENERGY SOCIETY:</a:t>
            </a:r>
          </a:p>
          <a:p>
            <a:r>
              <a:rPr lang="en-US" sz="800" dirty="0">
                <a:solidFill>
                  <a:srgbClr val="000000"/>
                </a:solidFill>
                <a:latin typeface="Raleway"/>
              </a:rPr>
              <a:t>Since 1954 the American Solar Energy Society has led the renewable energy revolution. It is the nonprofit organization dedicated to increasing the use of solar energy, energy efficiency, and other sustainable technologies across North America. ASES leads national efforts to promote solar energy education, public outreach, and advocacy. </a:t>
            </a:r>
            <a:r>
              <a:rPr lang="en-US" sz="800" u="sng" dirty="0" err="1">
                <a:solidFill>
                  <a:srgbClr val="000000"/>
                </a:solidFill>
                <a:latin typeface="Raleway"/>
              </a:rPr>
              <a:t>www.ases.org</a:t>
            </a:r>
            <a:r>
              <a:rPr lang="en-US" sz="800" dirty="0">
                <a:solidFill>
                  <a:srgbClr val="000000"/>
                </a:solidFill>
                <a:latin typeface="Raleway"/>
              </a:rPr>
              <a:t>.</a:t>
            </a:r>
          </a:p>
        </p:txBody>
      </p:sp>
      <p:sp>
        <p:nvSpPr>
          <p:cNvPr id="4" name="TextBox 4"/>
          <p:cNvSpPr txBox="1"/>
          <p:nvPr/>
        </p:nvSpPr>
        <p:spPr>
          <a:xfrm>
            <a:off x="3733800" y="663418"/>
            <a:ext cx="3748217" cy="371768"/>
          </a:xfrm>
          <a:prstGeom prst="rect">
            <a:avLst/>
          </a:prstGeom>
        </p:spPr>
        <p:txBody>
          <a:bodyPr wrap="square" lIns="0" tIns="0" rIns="0" bIns="0" rtlCol="0" anchor="t">
            <a:spAutoFit/>
          </a:bodyPr>
          <a:lstStyle/>
          <a:p>
            <a:pPr algn="r">
              <a:lnSpc>
                <a:spcPts val="3144"/>
              </a:lnSpc>
            </a:pPr>
            <a:r>
              <a:rPr lang="en-US" sz="2400" dirty="0">
                <a:solidFill>
                  <a:srgbClr val="F7941D"/>
                </a:solidFill>
                <a:latin typeface="Raleway Bold"/>
              </a:rPr>
              <a:t>LOCAL PRESS RELEASE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567</Words>
  <Application>Microsoft Macintosh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Raleway Bold</vt:lpstr>
      <vt:lpstr>Raleway</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IN-person Toolkit - Press Release</dc:title>
  <cp:lastModifiedBy>frank urbaniak</cp:lastModifiedBy>
  <cp:revision>2</cp:revision>
  <dcterms:created xsi:type="dcterms:W3CDTF">2006-08-16T00:00:00Z</dcterms:created>
  <dcterms:modified xsi:type="dcterms:W3CDTF">2021-09-29T16:49:44Z</dcterms:modified>
  <dc:identifier>DAEcgp_RPoU</dc:identifier>
</cp:coreProperties>
</file>